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Semi Bold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  <p:embeddedFont>
      <p:font typeface="Instrument Sans Medium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5-1.png>
</file>

<file path=ppt/media/image-7-1.png>
</file>

<file path=ppt/media/image-7-2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Analyzing 3,900 purchases to uncover insights into spending patterns, customer segments, and product preferences that drive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1630"/>
            <a:ext cx="76360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24038"/>
            <a:ext cx="4196358" cy="2940010"/>
          </a:xfrm>
          <a:prstGeom prst="roundRect">
            <a:avLst>
              <a:gd name="adj" fmla="val 6944"/>
            </a:avLst>
          </a:prstGeom>
          <a:solidFill>
            <a:srgbClr val="CEE6FD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05085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07770" y="2237899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344852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Promote exclusive benefits and rewards to convert the 73% non-subscriber base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1824038"/>
            <a:ext cx="4196358" cy="2940010"/>
          </a:xfrm>
          <a:prstGeom prst="roundRect">
            <a:avLst>
              <a:gd name="adj" fmla="val 6944"/>
            </a:avLst>
          </a:prstGeom>
          <a:solidFill>
            <a:srgbClr val="CEE6FD"/>
          </a:solidFill>
          <a:ln/>
        </p:spPr>
      </p:sp>
      <p:sp>
        <p:nvSpPr>
          <p:cNvPr id="9" name="Shape 6"/>
          <p:cNvSpPr/>
          <p:nvPr/>
        </p:nvSpPr>
        <p:spPr>
          <a:xfrm>
            <a:off x="5443776" y="205085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0942" y="2237899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43776" y="344852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Reward repeat buyers to strengthen the 3,116-customer loyal segment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1824038"/>
            <a:ext cx="4196358" cy="2940010"/>
          </a:xfrm>
          <a:prstGeom prst="roundRect">
            <a:avLst>
              <a:gd name="adj" fmla="val 6944"/>
            </a:avLst>
          </a:prstGeom>
          <a:solidFill>
            <a:srgbClr val="CEE6FD"/>
          </a:solidFill>
          <a:ln/>
        </p:spPr>
      </p:sp>
      <p:sp>
        <p:nvSpPr>
          <p:cNvPr id="14" name="Shape 10"/>
          <p:cNvSpPr/>
          <p:nvPr/>
        </p:nvSpPr>
        <p:spPr>
          <a:xfrm>
            <a:off x="9866948" y="205085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4114" y="2237899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6948" y="29581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Optimize Discounts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6948" y="344852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Balance promotional sales with margin control for sustainable growth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990862"/>
            <a:ext cx="6407944" cy="2577108"/>
          </a:xfrm>
          <a:prstGeom prst="roundRect">
            <a:avLst>
              <a:gd name="adj" fmla="val 7921"/>
            </a:avLst>
          </a:prstGeom>
          <a:solidFill>
            <a:srgbClr val="CEE6FD"/>
          </a:solidFill>
          <a:ln/>
        </p:spPr>
      </p:sp>
      <p:sp>
        <p:nvSpPr>
          <p:cNvPr id="19" name="Shape 14"/>
          <p:cNvSpPr/>
          <p:nvPr/>
        </p:nvSpPr>
        <p:spPr>
          <a:xfrm>
            <a:off x="1020604" y="521767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07770" y="5404723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0604" y="6124932"/>
            <a:ext cx="28595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Top Products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0604" y="6615351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Highlight high-rated items like Gloves and Sandals in marketing campaigns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990862"/>
            <a:ext cx="6407944" cy="2577108"/>
          </a:xfrm>
          <a:prstGeom prst="roundRect">
            <a:avLst>
              <a:gd name="adj" fmla="val 7921"/>
            </a:avLst>
          </a:prstGeom>
          <a:solidFill>
            <a:srgbClr val="CEE6FD"/>
          </a:solidFill>
          <a:ln/>
        </p:spPr>
      </p:sp>
      <p:sp>
        <p:nvSpPr>
          <p:cNvPr id="24" name="Shape 18"/>
          <p:cNvSpPr/>
          <p:nvPr/>
        </p:nvSpPr>
        <p:spPr>
          <a:xfrm>
            <a:off x="7655362" y="521767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42528" y="5404723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55362" y="6124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55362" y="6615351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Focus on Young Adults and express-shipping users for maximum ROI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80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33757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465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955971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4337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465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Features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395597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Comprehensive customer and purchase attributes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4337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50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3465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395597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Geographic diversity in customer base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4337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25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3465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Products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3955971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Unique items across four categories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163741"/>
            <a:ext cx="33597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Customer Demographics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57448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Age, Gender, Location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61870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Subscription Status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66292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Purchase History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99521" y="51637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Shopping Behavior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599521" y="57448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Discounts &amp; Promo Codes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599521" y="61870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Review Ratings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99521" y="66292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Shipping Preferences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7316" y="663654"/>
            <a:ext cx="6312694" cy="590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Preparation &amp; Cleaning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147316" y="1537097"/>
            <a:ext cx="188833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147316" y="1835110"/>
            <a:ext cx="7822168" cy="2286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6" name="Text 3"/>
          <p:cNvSpPr/>
          <p:nvPr/>
        </p:nvSpPr>
        <p:spPr>
          <a:xfrm>
            <a:off x="6147316" y="1975247"/>
            <a:ext cx="3027164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Loading &amp; Exploration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147316" y="2383512"/>
            <a:ext cx="7822168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Imported dataset using pandas and performed initial structure analysis with df.info() and .describe()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147316" y="3318034"/>
            <a:ext cx="188833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147316" y="3616047"/>
            <a:ext cx="7822168" cy="2286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0" name="Text 7"/>
          <p:cNvSpPr/>
          <p:nvPr/>
        </p:nvSpPr>
        <p:spPr>
          <a:xfrm>
            <a:off x="6147316" y="3756184"/>
            <a:ext cx="248543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Missing Data Handling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147316" y="4164449"/>
            <a:ext cx="782216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Imputed 37 missing Review Rating values using median rating by product category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147316" y="4796909"/>
            <a:ext cx="188833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147316" y="5094923"/>
            <a:ext cx="7822168" cy="2286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4" name="Text 11"/>
          <p:cNvSpPr/>
          <p:nvPr/>
        </p:nvSpPr>
        <p:spPr>
          <a:xfrm>
            <a:off x="6147316" y="5235059"/>
            <a:ext cx="236077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Engineering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147316" y="5643324"/>
            <a:ext cx="782216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Created age_group bins and purchase_frequency_days columns for deeper analysis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147316" y="6275784"/>
            <a:ext cx="188833" cy="235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147316" y="6573798"/>
            <a:ext cx="7822168" cy="2286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8" name="Text 15"/>
          <p:cNvSpPr/>
          <p:nvPr/>
        </p:nvSpPr>
        <p:spPr>
          <a:xfrm>
            <a:off x="6147316" y="6713934"/>
            <a:ext cx="236077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Database Integration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147316" y="7122200"/>
            <a:ext cx="7822168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Connected to PostgreSQL and loaded cleaned data for SQL analysis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Revenue by Gender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18441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3274A"/>
          </a:solidFill>
          <a:ln/>
        </p:spPr>
      </p:sp>
      <p:sp>
        <p:nvSpPr>
          <p:cNvPr id="5" name="Text 2"/>
          <p:cNvSpPr/>
          <p:nvPr/>
        </p:nvSpPr>
        <p:spPr>
          <a:xfrm>
            <a:off x="4006215" y="6541651"/>
            <a:ext cx="513517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1488F5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7676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41381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Male Customers Drive Revenue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Male customers generated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highlight>
                  <a:srgbClr val="84C1FA"/>
                </a:highlight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$157,890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in total revenue compared to $75,191 from female customers, representing 68% of total sales.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446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Customer Segmentation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02324"/>
            <a:ext cx="3664744" cy="2168843"/>
          </a:xfrm>
          <a:prstGeom prst="roundRect">
            <a:avLst>
              <a:gd name="adj" fmla="val 9413"/>
            </a:avLst>
          </a:prstGeom>
          <a:solidFill>
            <a:srgbClr val="CEE6FD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629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119557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3618548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Largest segment with consistent purchase history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402324"/>
            <a:ext cx="3664863" cy="2168843"/>
          </a:xfrm>
          <a:prstGeom prst="roundRect">
            <a:avLst>
              <a:gd name="adj" fmla="val 9413"/>
            </a:avLst>
          </a:prstGeom>
          <a:solidFill>
            <a:srgbClr val="CEE6FD"/>
          </a:solidFill>
          <a:ln/>
        </p:spPr>
      </p:sp>
      <p:sp>
        <p:nvSpPr>
          <p:cNvPr id="9" name="Text 6"/>
          <p:cNvSpPr/>
          <p:nvPr/>
        </p:nvSpPr>
        <p:spPr>
          <a:xfrm>
            <a:off x="4912162" y="2629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Returning Buyers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2162" y="311955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12162" y="3618548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Growing segment showing repeat engagement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797981"/>
            <a:ext cx="7556421" cy="1805940"/>
          </a:xfrm>
          <a:prstGeom prst="roundRect">
            <a:avLst>
              <a:gd name="adj" fmla="val 11304"/>
            </a:avLst>
          </a:prstGeom>
          <a:solidFill>
            <a:srgbClr val="CEE6FD"/>
          </a:solidFill>
          <a:ln/>
        </p:spPr>
      </p:sp>
      <p:sp>
        <p:nvSpPr>
          <p:cNvPr id="13" name="Text 10"/>
          <p:cNvSpPr/>
          <p:nvPr/>
        </p:nvSpPr>
        <p:spPr>
          <a:xfrm>
            <a:off x="1020604" y="50247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20604" y="55152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20604" y="601420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Smallest segment with conversion potential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3790" y="685907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Customer classification based on purchase history reveals strong loyalty base, with 80% of customers in the Loyal segment.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19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Top-Rated Products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14468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383988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07430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24444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2981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Gloves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47186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3.86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414468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2383988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207430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224444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2981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Sandals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47186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3.84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414468"/>
            <a:ext cx="4196358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2383988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207430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224444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2981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Boots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47186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3.82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4659035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22" name="Shape 20"/>
          <p:cNvSpPr/>
          <p:nvPr/>
        </p:nvSpPr>
        <p:spPr>
          <a:xfrm>
            <a:off x="793790" y="4628555"/>
            <a:ext cx="6407944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431887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sp>
        <p:nvSpPr>
          <p:cNvPr id="24" name="Text 22"/>
          <p:cNvSpPr/>
          <p:nvPr/>
        </p:nvSpPr>
        <p:spPr>
          <a:xfrm>
            <a:off x="3861614" y="448901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226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Hat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571642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3.80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4659035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/>
          </a:solidFill>
          <a:ln/>
        </p:spPr>
      </p:sp>
      <p:sp>
        <p:nvSpPr>
          <p:cNvPr id="28" name="Shape 26"/>
          <p:cNvSpPr/>
          <p:nvPr/>
        </p:nvSpPr>
        <p:spPr>
          <a:xfrm>
            <a:off x="7428548" y="4628555"/>
            <a:ext cx="6407944" cy="121920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2298" y="431887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84C1FA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6371" y="448901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5226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Skirt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5716429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Average Rating: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540AD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3.78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793790" y="659177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These products consistently receive the highest customer satisfaction ratings and should be featured prominently in marketing campaigns.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4226" y="372547"/>
            <a:ext cx="5267206" cy="423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Shipping &amp; Subscription Analysis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4226" y="1134666"/>
            <a:ext cx="2158841" cy="211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Shipping Type Comparison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2978706" y="2379345"/>
            <a:ext cx="1666518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60.48</a:t>
            </a:r>
            <a:endParaRPr lang="en-US" sz="26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95826" y="1532573"/>
            <a:ext cx="2032397" cy="203239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965252" y="3734276"/>
            <a:ext cx="1693664" cy="211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Express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474226" y="4081463"/>
            <a:ext cx="6675715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Average purchase amount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2978706" y="5449729"/>
            <a:ext cx="1666518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58.46</a:t>
            </a:r>
            <a:endParaRPr lang="en-US" sz="26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5826" y="4602956"/>
            <a:ext cx="2032397" cy="203239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965252" y="6804660"/>
            <a:ext cx="1693664" cy="211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Standard</a:t>
            </a:r>
            <a:endParaRPr lang="en-US" sz="1300" dirty="0"/>
          </a:p>
        </p:txBody>
      </p:sp>
      <p:sp>
        <p:nvSpPr>
          <p:cNvPr id="11" name="Text 7"/>
          <p:cNvSpPr/>
          <p:nvPr/>
        </p:nvSpPr>
        <p:spPr>
          <a:xfrm>
            <a:off x="474226" y="7151846"/>
            <a:ext cx="6675715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Average purchase amount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474226" y="7520940"/>
            <a:ext cx="6675715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Express shipping customers spend slightly more per transaction.</a:t>
            </a:r>
            <a:endParaRPr lang="en-US" sz="1050" dirty="0"/>
          </a:p>
        </p:txBody>
      </p:sp>
      <p:sp>
        <p:nvSpPr>
          <p:cNvPr id="13" name="Text 9"/>
          <p:cNvSpPr/>
          <p:nvPr/>
        </p:nvSpPr>
        <p:spPr>
          <a:xfrm>
            <a:off x="7488079" y="1134666"/>
            <a:ext cx="1693664" cy="211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Subscription Impact</a:t>
            </a:r>
            <a:endParaRPr lang="en-US" sz="1300" dirty="0"/>
          </a:p>
        </p:txBody>
      </p:sp>
      <p:sp>
        <p:nvSpPr>
          <p:cNvPr id="14" name="Shape 10"/>
          <p:cNvSpPr/>
          <p:nvPr/>
        </p:nvSpPr>
        <p:spPr>
          <a:xfrm>
            <a:off x="7488079" y="1566505"/>
            <a:ext cx="6253996" cy="169307"/>
          </a:xfrm>
          <a:prstGeom prst="roundRect">
            <a:avLst>
              <a:gd name="adj" fmla="val 72028"/>
            </a:avLst>
          </a:prstGeom>
          <a:solidFill>
            <a:srgbClr val="CEE6FD"/>
          </a:solidFill>
          <a:ln/>
        </p:spPr>
      </p:sp>
      <p:sp>
        <p:nvSpPr>
          <p:cNvPr id="15" name="Shape 11"/>
          <p:cNvSpPr/>
          <p:nvPr/>
        </p:nvSpPr>
        <p:spPr>
          <a:xfrm>
            <a:off x="7488079" y="1566505"/>
            <a:ext cx="1688544" cy="169307"/>
          </a:xfrm>
          <a:prstGeom prst="roundRect">
            <a:avLst>
              <a:gd name="adj" fmla="val 72028"/>
            </a:avLst>
          </a:prstGeom>
          <a:solidFill>
            <a:srgbClr val="84C1FA"/>
          </a:solidFill>
          <a:ln/>
        </p:spPr>
      </p:sp>
      <p:sp>
        <p:nvSpPr>
          <p:cNvPr id="16" name="Text 12"/>
          <p:cNvSpPr/>
          <p:nvPr/>
        </p:nvSpPr>
        <p:spPr>
          <a:xfrm>
            <a:off x="13843635" y="1566505"/>
            <a:ext cx="320159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27%</a:t>
            </a:r>
            <a:endParaRPr lang="en-US" sz="1300" dirty="0"/>
          </a:p>
        </p:txBody>
      </p:sp>
      <p:sp>
        <p:nvSpPr>
          <p:cNvPr id="17" name="Text 13"/>
          <p:cNvSpPr/>
          <p:nvPr/>
        </p:nvSpPr>
        <p:spPr>
          <a:xfrm>
            <a:off x="7488079" y="1905119"/>
            <a:ext cx="1693664" cy="211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Subscribers</a:t>
            </a:r>
            <a:endParaRPr lang="en-US" sz="1300" dirty="0"/>
          </a:p>
        </p:txBody>
      </p:sp>
      <p:sp>
        <p:nvSpPr>
          <p:cNvPr id="18" name="Text 14"/>
          <p:cNvSpPr/>
          <p:nvPr/>
        </p:nvSpPr>
        <p:spPr>
          <a:xfrm>
            <a:off x="7488079" y="2252305"/>
            <a:ext cx="6675715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1,053 customers generating $62,645</a:t>
            </a:r>
            <a:endParaRPr lang="en-US" sz="1050" dirty="0"/>
          </a:p>
        </p:txBody>
      </p:sp>
      <p:sp>
        <p:nvSpPr>
          <p:cNvPr id="19" name="Shape 15"/>
          <p:cNvSpPr/>
          <p:nvPr/>
        </p:nvSpPr>
        <p:spPr>
          <a:xfrm>
            <a:off x="7488079" y="2807732"/>
            <a:ext cx="6251615" cy="169307"/>
          </a:xfrm>
          <a:prstGeom prst="roundRect">
            <a:avLst>
              <a:gd name="adj" fmla="val 72028"/>
            </a:avLst>
          </a:prstGeom>
          <a:solidFill>
            <a:srgbClr val="CEE6FD"/>
          </a:solidFill>
          <a:ln/>
        </p:spPr>
      </p:sp>
      <p:sp>
        <p:nvSpPr>
          <p:cNvPr id="20" name="Shape 16"/>
          <p:cNvSpPr/>
          <p:nvPr/>
        </p:nvSpPr>
        <p:spPr>
          <a:xfrm>
            <a:off x="7488079" y="2807732"/>
            <a:ext cx="4563666" cy="169307"/>
          </a:xfrm>
          <a:prstGeom prst="roundRect">
            <a:avLst>
              <a:gd name="adj" fmla="val 72028"/>
            </a:avLst>
          </a:prstGeom>
          <a:solidFill>
            <a:srgbClr val="84C1FA"/>
          </a:solidFill>
          <a:ln/>
        </p:spPr>
      </p:sp>
      <p:sp>
        <p:nvSpPr>
          <p:cNvPr id="21" name="Text 17"/>
          <p:cNvSpPr/>
          <p:nvPr/>
        </p:nvSpPr>
        <p:spPr>
          <a:xfrm>
            <a:off x="13841254" y="2807732"/>
            <a:ext cx="322540" cy="169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73%</a:t>
            </a:r>
            <a:endParaRPr lang="en-US" sz="1300" dirty="0"/>
          </a:p>
        </p:txBody>
      </p:sp>
      <p:sp>
        <p:nvSpPr>
          <p:cNvPr id="22" name="Text 18"/>
          <p:cNvSpPr/>
          <p:nvPr/>
        </p:nvSpPr>
        <p:spPr>
          <a:xfrm>
            <a:off x="7488079" y="3146346"/>
            <a:ext cx="1693664" cy="211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Non-Subscribers</a:t>
            </a:r>
            <a:endParaRPr lang="en-US" sz="1300" dirty="0"/>
          </a:p>
        </p:txBody>
      </p:sp>
      <p:sp>
        <p:nvSpPr>
          <p:cNvPr id="23" name="Text 19"/>
          <p:cNvSpPr/>
          <p:nvPr/>
        </p:nvSpPr>
        <p:spPr>
          <a:xfrm>
            <a:off x="7488079" y="3493532"/>
            <a:ext cx="6675715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2,847 customers generating $170,436</a:t>
            </a:r>
            <a:endParaRPr lang="en-US" sz="1050" dirty="0"/>
          </a:p>
        </p:txBody>
      </p:sp>
      <p:sp>
        <p:nvSpPr>
          <p:cNvPr id="24" name="Text 20"/>
          <p:cNvSpPr/>
          <p:nvPr/>
        </p:nvSpPr>
        <p:spPr>
          <a:xfrm>
            <a:off x="7488079" y="3862626"/>
            <a:ext cx="6675715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Similar average spend across both groups.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03690"/>
            <a:ext cx="71682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Discount Strategy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79445"/>
            <a:ext cx="35461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High-Value Discount Users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760589"/>
            <a:ext cx="390691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5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839 customers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used discounts but still spent above the $59.76 average purchase amount, demonstrating that strategic discounting doesn't always reduce transaction value.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748129" y="3179445"/>
            <a:ext cx="309598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Top Discounted Products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748129" y="4114919"/>
            <a:ext cx="3095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Hat (50% discount rate)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748129" y="4557117"/>
            <a:ext cx="3095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Sneakers (49.66%)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748129" y="4999315"/>
            <a:ext cx="3095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Coat (49.07%)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748129" y="5441513"/>
            <a:ext cx="3095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Sweater (48.17%)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748129" y="5883712"/>
            <a:ext cx="30959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Pants (47.37%)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138" y="421243"/>
            <a:ext cx="4078724" cy="478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Revenue by Age Group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138" y="1206341"/>
            <a:ext cx="13558123" cy="75924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6138" y="8971121"/>
            <a:ext cx="13558123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Young Adults contribute the highest revenue at $62,143, followed closely by Middle-aged customers. Revenue distribution is relatively balanced across all age segments.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2025-11-04T14:26:57Z</dcterms:created>
  <dcterms:modified xsi:type="dcterms:W3CDTF">2025-11-04T14:26:57Z</dcterms:modified>
</cp:coreProperties>
</file>